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3.xml" ContentType="application/vnd.openxmlformats-officedocument.presentationml.slide+xml"/>
  <Override PartName="/ppt/slides/slide12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s/slide26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27.xml" ContentType="application/vnd.openxmlformats-officedocument.presentationml.slide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9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ppt/slideMasters/slideMaster1.xml" ContentType="application/vnd.openxmlformats-officedocument.presentationml.slideMaster+xml"/>
  <Override PartName="/docProps/custom.xml" ContentType="application/vnd.openxmlformats-officedocument.custom-properties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slides/slide28.xml" ContentType="application/vnd.openxmlformats-officedocument.presentationml.slide+xml"/>
  <Override PartName="/ppt/theme/theme1.xml" ContentType="application/vnd.openxmlformats-officedocument.them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</p:sldIdLst>
  <p:sldSz cx="12192000" cy="6858000"/>
  <p:notesSz cx="12192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presProps" Target="presProps.xml" /><Relationship Id="rId35" Type="http://schemas.openxmlformats.org/officeDocument/2006/relationships/tableStyles" Target="tableStyles.xml" /><Relationship Id="rId36" Type="http://schemas.openxmlformats.org/officeDocument/2006/relationships/viewProps" Target="viewProps.xml" 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3999" y="1122362"/>
            <a:ext cx="9144000" cy="2387599"/>
          </a:xfrm>
        </p:spPr>
        <p:txBody>
          <a:bodyPr anchor="b"/>
          <a:lstStyle>
            <a:lvl1pPr algn="ctr"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3999" y="3602037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899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199" y="365125"/>
            <a:ext cx="7734299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199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599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365125"/>
            <a:ext cx="10515600" cy="1325562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9" y="1681162"/>
            <a:ext cx="5157786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9" y="2505074"/>
            <a:ext cx="5157786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2"/>
            <a:ext cx="5183187" cy="823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7" cy="3684587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8" name="Footer Placeholder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Slide Number Placeholder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4" name="Footer Placeholder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Slide Number Placeholder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3" name="Footer Placeholder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Slide Number Placeholder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7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7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 hidden="0"/>
          <p:cNvSpPr>
            <a:spLocks noChangeAspect="1" noGrp="1"/>
          </p:cNvSpPr>
          <p:nvPr isPhoto="0" userDrawn="0">
            <p:ph type="pic" idx="1" hasCustomPrompt="0"/>
          </p:nvPr>
        </p:nvSpPr>
        <p:spPr bwMode="auto">
          <a:xfrm>
            <a:off x="5183187" y="987425"/>
            <a:ext cx="617220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>
              <a:defRPr/>
            </a:pPr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7" y="2057399"/>
            <a:ext cx="3932237" cy="381158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6" name="Footer Placeholder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Slide Number Placeholder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199" y="365125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199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1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ru-RU"/>
              <a:t/>
            </a:fld>
            <a:endParaRPr lang="ru-RU"/>
          </a:p>
        </p:txBody>
      </p:sp>
      <p:sp>
        <p:nvSpPr>
          <p:cNvPr id="5" name="Footer Placeholder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59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Slide Number Placeholder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599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>
        <a:lnSpc>
          <a:spcPct val="90000"/>
        </a:lnSpc>
        <a:spcBef>
          <a:spcPts val="0"/>
        </a:spcBef>
        <a:buNone/>
        <a:defRPr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>
        <a:lnSpc>
          <a:spcPct val="90000"/>
        </a:lnSpc>
        <a:spcBef>
          <a:spcPts val="749"/>
        </a:spcBef>
        <a:buFont typeface="Arial"/>
        <a:buChar char="•"/>
        <a:defRPr sz="21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5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>
        <a:lnSpc>
          <a:spcPct val="90000"/>
        </a:lnSpc>
        <a:spcBef>
          <a:spcPts val="374"/>
        </a:spcBef>
        <a:buFont typeface="Arial"/>
        <a:buChar char="•"/>
        <a:defRPr sz="135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>
        <a:defRPr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3" name="TextShape 1" hidden="0"/>
          <p:cNvSpPr txBox="1"/>
          <p:nvPr isPhoto="0" userDrawn="0"/>
        </p:nvSpPr>
        <p:spPr bwMode="auto">
          <a:xfrm>
            <a:off x="-1494720" y="798840"/>
            <a:ext cx="10890360" cy="153792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Vehicle Number Plate Scanning System(VNPSS)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TextShape 2" hidden="0"/>
          <p:cNvSpPr txBox="1"/>
          <p:nvPr isPhoto="0" userDrawn="0"/>
        </p:nvSpPr>
        <p:spPr bwMode="auto">
          <a:xfrm>
            <a:off x="2776680" y="5352840"/>
            <a:ext cx="9143640" cy="16974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Arial"/>
              </a:rPr>
              <a:t>Presented by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Arial"/>
              </a:rPr>
              <a:t>Bibek Acharya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Arial"/>
              </a:rPr>
              <a:t>Ganesh Poudel</a:t>
            </a:r>
            <a:endParaRPr lang="en-US" sz="1600" b="0" strike="noStrike" spc="-1">
              <a:latin typeface="Arial"/>
            </a:endParaRPr>
          </a:p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1600" b="0" strike="noStrike" spc="-1">
                <a:solidFill>
                  <a:srgbClr val="FFFFFF"/>
                </a:solidFill>
                <a:latin typeface="Arial"/>
                <a:ea typeface="Arial"/>
              </a:rPr>
              <a:t>Nabin Magar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95" name="Picture 5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2049120" y="2531880"/>
            <a:ext cx="5926320" cy="2818800"/>
          </a:xfrm>
          <a:prstGeom prst="rect">
            <a:avLst/>
          </a:prstGeom>
          <a:ln>
            <a:noFill/>
          </a:ln>
        </p:spPr>
      </p:pic>
      <p:sp>
        <p:nvSpPr>
          <p:cNvPr id="96" name="CustomShape 3" hidden="0"/>
          <p:cNvSpPr/>
          <p:nvPr isPhoto="0" userDrawn="0"/>
        </p:nvSpPr>
        <p:spPr bwMode="auto">
          <a:xfrm>
            <a:off x="3557519" y="4124160"/>
            <a:ext cx="632879" cy="590040"/>
          </a:xfrm>
          <a:prstGeom prst="round1Rect">
            <a:avLst>
              <a:gd name="adj" fmla="val 16667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1200" b="0" strike="noStrike" spc="-1">
                <a:solidFill>
                  <a:srgbClr val="FFFFFF"/>
                </a:solidFill>
                <a:latin typeface="Arial"/>
                <a:ea typeface="Arial"/>
              </a:rPr>
              <a:t>VNPSS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" name="TextShape 1" hidden="0"/>
          <p:cNvSpPr txBox="1"/>
          <p:nvPr isPhoto="0" userDrawn="0"/>
        </p:nvSpPr>
        <p:spPr bwMode="auto">
          <a:xfrm>
            <a:off x="677160" y="92700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Why we c</a:t>
            </a: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hoose </a:t>
            </a: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Agile Process Model?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TextShape 2" hidden="0"/>
          <p:cNvSpPr txBox="1"/>
          <p:nvPr isPhoto="0" userDrawn="0"/>
        </p:nvSpPr>
        <p:spPr bwMode="auto">
          <a:xfrm>
            <a:off x="838080" y="1850040"/>
            <a:ext cx="843552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Lower Cost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Providing teams with a competitive advantage by catching defects and making changes throughout the development process, instead of at the end.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Speeds up time spent on evaluations since each evaluation is only on a small part of the whole project.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Ensures changes can be made quicker and throughout the development process by having consistent evaluations to assess the product with the expected outcomes requested.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Encourages open communication among team members, and clients.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algn="just">
              <a:lnSpc>
                <a:spcPct val="150000"/>
              </a:lnSpc>
              <a:tabLst>
                <a:tab pos="457200" algn="l"/>
              </a:tabLst>
              <a:defRPr/>
            </a:pP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" name="TextShape 1" hidden="0"/>
          <p:cNvSpPr txBox="1"/>
          <p:nvPr isPhoto="0" userDrawn="0"/>
        </p:nvSpPr>
        <p:spPr bwMode="auto">
          <a:xfrm>
            <a:off x="98820" y="191799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Feasibility Study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TextShape 2" hidden="0"/>
          <p:cNvSpPr txBox="1"/>
          <p:nvPr isPhoto="0" userDrawn="0"/>
        </p:nvSpPr>
        <p:spPr bwMode="auto">
          <a:xfrm>
            <a:off x="943200" y="1191960"/>
            <a:ext cx="8826480" cy="3602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Wingdings"/>
              <a:buChar char="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Technical Feasibility: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algn="just">
              <a:lnSpc>
                <a:spcPct val="150000"/>
              </a:lnSpc>
              <a:spcAft>
                <a:spcPts val="799"/>
              </a:spcAft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To develop our project, we may require other vast technology. It can be developed under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the existing technology. 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Wingdings"/>
              <a:buChar char=""/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Economic Feasibility: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1680" algn="just">
              <a:lnSpc>
                <a:spcPct val="150000"/>
              </a:lnSpc>
              <a:spcAft>
                <a:spcPts val="799"/>
              </a:spcAft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The project that we are developing is economically feasible in the sense that it may or may not require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high budget, investment, initial fund to develop and, only free software tools will be used to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develop.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" name="TextShape 1" hidden="0"/>
          <p:cNvSpPr txBox="1"/>
          <p:nvPr isPhoto="0" userDrawn="0"/>
        </p:nvSpPr>
        <p:spPr bwMode="auto">
          <a:xfrm>
            <a:off x="3174840" y="46440"/>
            <a:ext cx="420084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Feasibility Study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TextShape 2" hidden="0"/>
          <p:cNvSpPr txBox="1"/>
          <p:nvPr isPhoto="0" userDrawn="0"/>
        </p:nvSpPr>
        <p:spPr bwMode="auto">
          <a:xfrm>
            <a:off x="754920" y="1157759"/>
            <a:ext cx="8826480" cy="36021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Wingdings"/>
              <a:buChar char="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Legal Feasibility: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1680" algn="just">
              <a:lnSpc>
                <a:spcPct val="150000"/>
              </a:lnSpc>
              <a:spcAft>
                <a:spcPts val="799"/>
              </a:spcAft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Legal feasibility means that the project that we are developing does not violate any legal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rules and regulations. The project that we are developing does not break any legal rules.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So, the project is legally feasible.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Wingdings"/>
              <a:buChar char=""/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Operational Feasibility: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Operational feasibility is the measure of how well a proposed system solves the problems,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andtakes advantage of the opportunities identified during scope definition and how it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satisfies the requirements identified in the requirements analysis phase of system 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development.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algn="just">
              <a:lnSpc>
                <a:spcPct val="150000"/>
              </a:lnSpc>
              <a:spcAft>
                <a:spcPts val="799"/>
              </a:spcAft>
              <a:tabLst>
                <a:tab pos="0" algn="l"/>
              </a:tabLst>
              <a:defRPr/>
            </a:pP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" name="TextShape 1" hidden="0"/>
          <p:cNvSpPr txBox="1"/>
          <p:nvPr isPhoto="0" userDrawn="0"/>
        </p:nvSpPr>
        <p:spPr bwMode="auto">
          <a:xfrm>
            <a:off x="1711440" y="2430000"/>
            <a:ext cx="563724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5400" b="0" strike="noStrike" spc="-1">
                <a:solidFill>
                  <a:srgbClr val="595959"/>
                </a:solidFill>
                <a:latin typeface="Arial"/>
                <a:ea typeface="Arial"/>
              </a:rPr>
              <a:t>System Design 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5" name="TextShape 1" hidden="0"/>
          <p:cNvSpPr txBox="1"/>
          <p:nvPr isPhoto="0" userDrawn="0"/>
        </p:nvSpPr>
        <p:spPr bwMode="auto">
          <a:xfrm>
            <a:off x="506520" y="-77040"/>
            <a:ext cx="429012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Flow chart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" name="Picture 2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4540680" y="787680"/>
            <a:ext cx="2363400" cy="5282280"/>
          </a:xfrm>
          <a:prstGeom prst="rect">
            <a:avLst/>
          </a:prstGeom>
          <a:ln>
            <a:noFill/>
          </a:ln>
        </p:spPr>
      </p:pic>
      <p:sp>
        <p:nvSpPr>
          <p:cNvPr id="127" name="CustomShape 2" hidden="0"/>
          <p:cNvSpPr/>
          <p:nvPr isPhoto="0" userDrawn="0"/>
        </p:nvSpPr>
        <p:spPr bwMode="auto">
          <a:xfrm>
            <a:off x="4687560" y="6244560"/>
            <a:ext cx="3210228" cy="365795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fig(1): Flow chart of VNPSS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" name="TextShape 1" hidden="0"/>
          <p:cNvSpPr txBox="1"/>
          <p:nvPr isPhoto="0" userDrawn="0"/>
        </p:nvSpPr>
        <p:spPr bwMode="auto">
          <a:xfrm>
            <a:off x="-1701000" y="0"/>
            <a:ext cx="865044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Use case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Picture 4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2819519" y="1233360"/>
            <a:ext cx="5943240" cy="4390560"/>
          </a:xfrm>
          <a:prstGeom prst="rect">
            <a:avLst/>
          </a:prstGeom>
          <a:ln>
            <a:noFill/>
          </a:ln>
        </p:spPr>
      </p:pic>
      <p:sp>
        <p:nvSpPr>
          <p:cNvPr id="130" name="CustomShape 2" hidden="0"/>
          <p:cNvSpPr/>
          <p:nvPr isPhoto="0" userDrawn="0"/>
        </p:nvSpPr>
        <p:spPr bwMode="auto">
          <a:xfrm>
            <a:off x="4050360" y="5864760"/>
            <a:ext cx="3210228" cy="640115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fig(2): Use case Diagram of VNPSS in terms of Admin and user view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" name="TextShape 1" hidden="0"/>
          <p:cNvSpPr txBox="1"/>
          <p:nvPr isPhoto="0" userDrawn="0"/>
        </p:nvSpPr>
        <p:spPr bwMode="auto">
          <a:xfrm>
            <a:off x="402480" y="371160"/>
            <a:ext cx="491184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Sequence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CustomShape 2" hidden="0"/>
          <p:cNvSpPr/>
          <p:nvPr isPhoto="0" userDrawn="0"/>
        </p:nvSpPr>
        <p:spPr bwMode="auto">
          <a:xfrm>
            <a:off x="3852360" y="5819760"/>
            <a:ext cx="4535028" cy="1015908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Fig(3): Sequence diagram for administration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  <a:spcAft>
                <a:spcPts val="799"/>
              </a:spcAft>
              <a:defRPr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3" name="Picture 6" descr="" hidden="0"/>
          <p:cNvPicPr/>
          <p:nvPr isPhoto="0" userDrawn="0"/>
        </p:nvPicPr>
        <p:blipFill>
          <a:blip r:embed="rId2"/>
          <a:srcRect l="6621" t="15910" r="48475" b="10575"/>
          <a:stretch/>
        </p:blipFill>
        <p:spPr bwMode="auto">
          <a:xfrm>
            <a:off x="3066840" y="1129320"/>
            <a:ext cx="4996440" cy="45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4" name="TextShape 1" hidden="0"/>
          <p:cNvSpPr txBox="1"/>
          <p:nvPr isPhoto="0" userDrawn="0"/>
        </p:nvSpPr>
        <p:spPr bwMode="auto">
          <a:xfrm>
            <a:off x="612360" y="397439"/>
            <a:ext cx="493452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Sequence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CustomShape 2" hidden="0"/>
          <p:cNvSpPr/>
          <p:nvPr isPhoto="0" userDrawn="0"/>
        </p:nvSpPr>
        <p:spPr bwMode="auto">
          <a:xfrm>
            <a:off x="4050360" y="5864760"/>
            <a:ext cx="5104548" cy="1015908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fig(4): Sequence diagram Authorized vehicle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  <a:spcAft>
                <a:spcPts val="799"/>
              </a:spcAft>
              <a:defRPr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6" name="Picture 6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3448440" y="1318680"/>
            <a:ext cx="5294880" cy="422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" name="TextShape 1" hidden="0"/>
          <p:cNvSpPr txBox="1"/>
          <p:nvPr isPhoto="0" userDrawn="0"/>
        </p:nvSpPr>
        <p:spPr bwMode="auto">
          <a:xfrm>
            <a:off x="-1280160" y="221040"/>
            <a:ext cx="842940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Sequence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CustomShape 2" hidden="0"/>
          <p:cNvSpPr/>
          <p:nvPr isPhoto="0" userDrawn="0"/>
        </p:nvSpPr>
        <p:spPr bwMode="auto">
          <a:xfrm>
            <a:off x="4050360" y="5864760"/>
            <a:ext cx="5104548" cy="1015908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fig(4): Sequence diagram of unauthorized vehicle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  <a:spcAft>
                <a:spcPts val="799"/>
              </a:spcAft>
              <a:defRPr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9" name="Picture 4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2751840" y="1631520"/>
            <a:ext cx="5294880" cy="4220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0" name="TextShape 1" hidden="0"/>
          <p:cNvSpPr txBox="1"/>
          <p:nvPr isPhoto="0" userDrawn="0"/>
        </p:nvSpPr>
        <p:spPr bwMode="auto">
          <a:xfrm>
            <a:off x="592920" y="25560"/>
            <a:ext cx="493452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Activity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CustomShape 2" hidden="0"/>
          <p:cNvSpPr/>
          <p:nvPr isPhoto="0" userDrawn="0"/>
        </p:nvSpPr>
        <p:spPr bwMode="auto">
          <a:xfrm>
            <a:off x="8261280" y="5881680"/>
            <a:ext cx="6131988" cy="1015908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Fig(6): Activity diagram for VNPSS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  <a:spcAft>
                <a:spcPts val="799"/>
              </a:spcAft>
              <a:defRPr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2" name="Picture 6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3186720" y="1121760"/>
            <a:ext cx="5317200" cy="527903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" name="TextShape 1" hidden="0"/>
          <p:cNvSpPr txBox="1"/>
          <p:nvPr isPhoto="0" userDrawn="0"/>
        </p:nvSpPr>
        <p:spPr bwMode="auto">
          <a:xfrm>
            <a:off x="548640" y="320400"/>
            <a:ext cx="28951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Key Concept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Shape 2" hidden="0"/>
          <p:cNvSpPr txBox="1"/>
          <p:nvPr isPhoto="0" userDrawn="0"/>
        </p:nvSpPr>
        <p:spPr bwMode="auto"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Introduction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Open CV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Objectives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Limitations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Methodology(Agile Process Model)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Feasibility 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404040"/>
              </a:buClr>
              <a:buFont typeface="Wingdings"/>
              <a:buChar char=""/>
              <a:defRPr/>
            </a:pP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System Design</a:t>
            </a: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404040"/>
              </a:buClr>
              <a:buFont typeface="Wingdings"/>
              <a:buChar char=""/>
              <a:defRPr/>
            </a:pP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 </a:t>
            </a: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Flow chart</a:t>
            </a: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404040"/>
              </a:buClr>
              <a:buFont typeface="Wingdings"/>
              <a:buChar char=""/>
              <a:defRPr/>
            </a:pP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Use Case Diagram</a:t>
            </a: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404040"/>
              </a:buClr>
              <a:buFont typeface="Wingdings"/>
              <a:buChar char=""/>
              <a:defRPr/>
            </a:pP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Sequence Diagram</a:t>
            </a: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404040"/>
              </a:buClr>
              <a:buFont typeface="Wingdings"/>
              <a:buChar char=""/>
              <a:defRPr/>
            </a:pPr>
            <a:r>
              <a:rPr lang="en-US" sz="1600" b="0" strike="noStrike" spc="-1">
                <a:solidFill>
                  <a:srgbClr val="404040"/>
                </a:solidFill>
                <a:latin typeface="Arial"/>
                <a:ea typeface="Arial"/>
              </a:rPr>
              <a:t>Activity Diagram </a:t>
            </a: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16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3" name="TextShape 1" hidden="0"/>
          <p:cNvSpPr txBox="1"/>
          <p:nvPr isPhoto="0" userDrawn="0"/>
        </p:nvSpPr>
        <p:spPr bwMode="auto">
          <a:xfrm>
            <a:off x="692280" y="-19440"/>
            <a:ext cx="4934520" cy="151632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Activity Diagram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CustomShape 2" hidden="0"/>
          <p:cNvSpPr/>
          <p:nvPr isPhoto="0" userDrawn="0"/>
        </p:nvSpPr>
        <p:spPr bwMode="auto">
          <a:xfrm>
            <a:off x="2926080" y="6119280"/>
            <a:ext cx="7172028" cy="1015908"/>
          </a:xfrm>
          <a:prstGeom prst="rect">
            <a:avLst/>
          </a:prstGeom>
          <a:solidFill>
            <a:srgbClr val="FFFFFF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50000"/>
              </a:lnSpc>
              <a:spcAft>
                <a:spcPts val="799"/>
              </a:spcAf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Fig(7): Admin Activity Diagram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50000"/>
              </a:lnSpc>
              <a:spcAft>
                <a:spcPts val="799"/>
              </a:spcAft>
              <a:defRPr/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5" name="Picture 4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2691720" y="1094040"/>
            <a:ext cx="5183640" cy="510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" name="TextShape 1" hidden="0"/>
          <p:cNvSpPr txBox="1"/>
          <p:nvPr isPhoto="0" userDrawn="0"/>
        </p:nvSpPr>
        <p:spPr bwMode="auto">
          <a:xfrm>
            <a:off x="612720" y="452520"/>
            <a:ext cx="381492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Required Library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TextShape 2" hidden="0"/>
          <p:cNvSpPr txBox="1"/>
          <p:nvPr isPhoto="0" userDrawn="0"/>
        </p:nvSpPr>
        <p:spPr bwMode="auto">
          <a:xfrm>
            <a:off x="612720" y="1595520"/>
            <a:ext cx="8596440" cy="38804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284040" indent="-283680" algn="just">
              <a:lnSpc>
                <a:spcPct val="100000"/>
              </a:lnSpc>
              <a:buClr>
                <a:srgbClr val="4F81BD"/>
              </a:buClr>
              <a:buSzPct val="80000"/>
              <a:buFont typeface="Arial"/>
              <a:buAutoNum type="arabicPeriod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OpenCV Python</a:t>
            </a: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  <a:p>
            <a:pPr marL="284040" indent="-283680">
              <a:lnSpc>
                <a:spcPct val="100000"/>
              </a:lnSpc>
              <a:buClr>
                <a:srgbClr val="4F81BD"/>
              </a:buClr>
              <a:buSzPct val="80000"/>
              <a:buFont typeface="Arial"/>
              <a:buAutoNum type="arabicPeriod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 </a:t>
            </a: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Python-tesseract</a:t>
            </a: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  <a:p>
            <a:pPr marL="284040" indent="-283680">
              <a:lnSpc>
                <a:spcPct val="100000"/>
              </a:lnSpc>
              <a:buClr>
                <a:srgbClr val="4F81BD"/>
              </a:buClr>
              <a:buSzPct val="80000"/>
              <a:buFont typeface="Arial"/>
              <a:buAutoNum type="arabicPeriod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 </a:t>
            </a: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Numpy</a:t>
            </a: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  <a:p>
            <a:pPr marL="284040" indent="-283680">
              <a:lnSpc>
                <a:spcPct val="100000"/>
              </a:lnSpc>
              <a:buClr>
                <a:srgbClr val="4F81BD"/>
              </a:buClr>
              <a:buSzPct val="80000"/>
              <a:buFont typeface="Arial"/>
              <a:buAutoNum type="arabicPeriod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 </a:t>
            </a: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MYSQL</a:t>
            </a: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  <a:p>
            <a:pPr marL="284040" indent="-283680">
              <a:lnSpc>
                <a:spcPct val="100000"/>
              </a:lnSpc>
              <a:buClr>
                <a:srgbClr val="4F81BD"/>
              </a:buClr>
              <a:buSzPct val="80000"/>
              <a:buFont typeface="Arial"/>
              <a:buAutoNum type="arabicPeriod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 </a:t>
            </a:r>
            <a:r>
              <a:rPr lang="en-US" sz="3200" b="0" strike="noStrike" spc="-1">
                <a:solidFill>
                  <a:srgbClr val="404040"/>
                </a:solidFill>
                <a:latin typeface="Calibri"/>
                <a:ea typeface="Calibri"/>
              </a:rPr>
              <a:t>PysimpleGUI</a:t>
            </a: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" name="TextShape 1" hidden="0"/>
          <p:cNvSpPr txBox="1"/>
          <p:nvPr isPhoto="0" userDrawn="0"/>
        </p:nvSpPr>
        <p:spPr bwMode="auto">
          <a:xfrm>
            <a:off x="744120" y="339120"/>
            <a:ext cx="218448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Approach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TextShape 2" hidden="0"/>
          <p:cNvSpPr txBox="1"/>
          <p:nvPr isPhoto="0" userDrawn="0"/>
        </p:nvSpPr>
        <p:spPr bwMode="auto">
          <a:xfrm>
            <a:off x="612720" y="1595520"/>
            <a:ext cx="8596440" cy="38804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Find all the contours in the image.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Find the bounding rectangle of every contour.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Compare and validate the sides ratio and area of every bounding rectangle with an </a:t>
            </a: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average license plate.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Apply image segmentation in the image inside validated contour to find characters in </a:t>
            </a: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it.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7">
                <a:solidFill>
                  <a:srgbClr val="000000"/>
                </a:solidFill>
                <a:latin typeface="Times New Roman"/>
                <a:ea typeface="Times New Roman"/>
              </a:rPr>
              <a:t>Recognize characters using an OCR.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0" name="TextShape 1" hidden="0"/>
          <p:cNvSpPr txBox="1"/>
          <p:nvPr isPhoto="0" userDrawn="0"/>
        </p:nvSpPr>
        <p:spPr bwMode="auto">
          <a:xfrm>
            <a:off x="970200" y="274680"/>
            <a:ext cx="191016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Inputs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TextShape 2" hidden="0"/>
          <p:cNvSpPr txBox="1"/>
          <p:nvPr isPhoto="0" userDrawn="0"/>
        </p:nvSpPr>
        <p:spPr bwMode="auto">
          <a:xfrm>
            <a:off x="838080" y="1850040"/>
            <a:ext cx="820368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difficult to recognize the number properly during night time.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pic>
        <p:nvPicPr>
          <p:cNvPr id="152" name="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1065600" y="1497600"/>
            <a:ext cx="8315640" cy="4453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" name="TextShape 1" hidden="0"/>
          <p:cNvSpPr txBox="1"/>
          <p:nvPr isPhoto="0" userDrawn="0"/>
        </p:nvSpPr>
        <p:spPr bwMode="auto">
          <a:xfrm>
            <a:off x="640440" y="274320"/>
            <a:ext cx="191988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outputs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TextShape 2" hidden="0"/>
          <p:cNvSpPr txBox="1"/>
          <p:nvPr isPhoto="0" userDrawn="0"/>
        </p:nvSpPr>
        <p:spPr bwMode="auto">
          <a:xfrm>
            <a:off x="666000" y="1592640"/>
            <a:ext cx="820368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difficult to recognize the number properly during night time.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pic>
        <p:nvPicPr>
          <p:cNvPr id="155" name="Picture 12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733680" y="1554480"/>
            <a:ext cx="7678800" cy="4316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6" name="TextShape 1" hidden="0"/>
          <p:cNvSpPr txBox="1"/>
          <p:nvPr isPhoto="0" userDrawn="0"/>
        </p:nvSpPr>
        <p:spPr bwMode="auto">
          <a:xfrm>
            <a:off x="838080" y="1850040"/>
            <a:ext cx="820368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difficult to recognize the number properly during night time.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sp>
        <p:nvSpPr>
          <p:cNvPr id="157" name="TextShape 2" hidden="0"/>
          <p:cNvSpPr txBox="1"/>
          <p:nvPr isPhoto="0" userDrawn="0"/>
        </p:nvSpPr>
        <p:spPr bwMode="auto">
          <a:xfrm>
            <a:off x="1506960" y="2404440"/>
            <a:ext cx="7766640" cy="16459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  <a:defRPr/>
            </a:pPr>
            <a:r>
              <a:rPr lang="en-US" sz="5400" b="0" strike="noStrike" spc="-1">
                <a:solidFill>
                  <a:srgbClr val="4F81BD"/>
                </a:solidFill>
                <a:latin typeface="Arial"/>
                <a:ea typeface="Arial"/>
              </a:rPr>
              <a:t>steps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8" name="TextShape 1" hidden="0"/>
          <p:cNvSpPr txBox="1"/>
          <p:nvPr isPhoto="0" userDrawn="0"/>
        </p:nvSpPr>
        <p:spPr bwMode="auto"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difficult to recognize the number properly during night time.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sp>
        <p:nvSpPr>
          <p:cNvPr id="159" name="TextShape 2" hidden="0"/>
          <p:cNvSpPr txBox="1"/>
          <p:nvPr isPhoto="0" userDrawn="0"/>
        </p:nvSpPr>
        <p:spPr bwMode="auto">
          <a:xfrm>
            <a:off x="677160" y="1576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marL="482040" indent="-481680">
              <a:lnSpc>
                <a:spcPct val="100000"/>
              </a:lnSpc>
              <a:buClr>
                <a:srgbClr val="000000"/>
              </a:buClr>
              <a:buFont typeface="StarSymbol"/>
              <a:buAutoNum type="arabicPeriod"/>
              <a:defRPr/>
            </a:pPr>
            <a:r>
              <a:rPr lang="en-US" sz="2800" b="0" strike="noStrike" spc="7">
                <a:solidFill>
                  <a:srgbClr val="000000"/>
                </a:solidFill>
                <a:latin typeface="Calibri"/>
                <a:ea typeface="Calibri"/>
              </a:rPr>
              <a:t>First of all we convert image into the grayscale.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0" name="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1711440" y="1794240"/>
            <a:ext cx="7171920" cy="4032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" name="TextShape 1" hidden="0"/>
          <p:cNvSpPr txBox="1"/>
          <p:nvPr isPhoto="0" userDrawn="0"/>
        </p:nvSpPr>
        <p:spPr bwMode="auto">
          <a:xfrm>
            <a:off x="609480" y="1600200"/>
            <a:ext cx="109724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difficult to recognize the number properly during night time.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sp>
        <p:nvSpPr>
          <p:cNvPr id="162" name="TextShape 2" hidden="0"/>
          <p:cNvSpPr txBox="1"/>
          <p:nvPr isPhoto="0" userDrawn="0"/>
        </p:nvSpPr>
        <p:spPr bwMode="auto">
          <a:xfrm>
            <a:off x="677160" y="1576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  <a:defRPr/>
            </a:pPr>
            <a:r>
              <a:rPr lang="en-US" sz="2800" b="0" strike="noStrike" spc="7">
                <a:solidFill>
                  <a:srgbClr val="000000"/>
                </a:solidFill>
                <a:latin typeface="Calibri"/>
                <a:ea typeface="Calibri"/>
              </a:rPr>
              <a:t>2. Find vertical edges in the image.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3" name="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1102680" y="1590840"/>
            <a:ext cx="8024400" cy="4511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" name="TextShape 1" hidden="0"/>
          <p:cNvSpPr txBox="1"/>
          <p:nvPr isPhoto="0" userDrawn="0"/>
        </p:nvSpPr>
        <p:spPr bwMode="auto">
          <a:xfrm>
            <a:off x="725760" y="933480"/>
            <a:ext cx="8596440" cy="54428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 marL="343080" indent="-342720" algn="just">
              <a:lnSpc>
                <a:spcPct val="150000"/>
              </a:lnSpc>
              <a:buClr>
                <a:srgbClr val="000000"/>
              </a:buClr>
              <a:buFont typeface="Symbol"/>
              <a:buChar char=""/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different weather conditions, orientations and speed at which vehicle was moving when the image was captured pose more challenges to this problem.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4. find contours based on edges.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5. Initialize license plate contours and x,y coordinates.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6. Find the contour with 4 potential corners and create ROI around it.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Removing Noise from the detected image, before sending to tesseractdifficult to recognize the number properly during night time.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5" name="TextShape 1" hidden="0"/>
          <p:cNvSpPr txBox="1"/>
          <p:nvPr isPhoto="0" userDrawn="0"/>
        </p:nvSpPr>
        <p:spPr bwMode="auto">
          <a:xfrm>
            <a:off x="725760" y="933480"/>
            <a:ext cx="8596440" cy="54428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32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7.Removing Noise from the detected image, before sending to tesseract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8. Text recognitiona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9. Draw license plate and write the text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000000"/>
              </a:buClr>
              <a:buFont typeface="Symbol"/>
              <a:buChar char=""/>
              <a:tabLst>
                <a:tab pos="0" algn="l"/>
              </a:tabLst>
              <a:defRPr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Removing Noise from the detected image, before sending to tesseract</a:t>
            </a:r>
            <a:r>
              <a:rPr lang="en-US" sz="2800" b="0" strike="noStrike" spc="-1">
                <a:solidFill>
                  <a:srgbClr val="000000"/>
                </a:solidFill>
                <a:latin typeface="Calibri"/>
                <a:ea typeface="Calibri"/>
              </a:rPr>
              <a:t>difficult to recognize the number properly during night time.</a:t>
            </a:r>
            <a:endParaRPr lang="en-US" sz="2800" b="0" strike="noStrike" spc="-1">
              <a:solidFill>
                <a:srgbClr val="404040"/>
              </a:solidFill>
              <a:latin typeface="Arial"/>
            </a:endParaRPr>
          </a:p>
        </p:txBody>
      </p:sp>
      <p:pic>
        <p:nvPicPr>
          <p:cNvPr id="166" name="" descr="" hidden="0"/>
          <p:cNvPicPr/>
          <p:nvPr isPhoto="0" userDrawn="0"/>
        </p:nvPicPr>
        <p:blipFill>
          <a:blip r:embed="rId2"/>
          <a:srcRect l="32212" t="30768" r="36243" b="32461"/>
          <a:stretch/>
        </p:blipFill>
        <p:spPr bwMode="auto">
          <a:xfrm>
            <a:off x="1452960" y="2356920"/>
            <a:ext cx="3077280" cy="1942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9" name="TextShape 1" hidden="0"/>
          <p:cNvSpPr txBox="1"/>
          <p:nvPr isPhoto="0" userDrawn="0"/>
        </p:nvSpPr>
        <p:spPr bwMode="auto">
          <a:xfrm>
            <a:off x="853920" y="457200"/>
            <a:ext cx="2712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Introduction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Shape 2" hidden="0"/>
          <p:cNvSpPr txBox="1"/>
          <p:nvPr isPhoto="0" userDrawn="0"/>
        </p:nvSpPr>
        <p:spPr bwMode="auto">
          <a:xfrm>
            <a:off x="838080" y="1850040"/>
            <a:ext cx="888120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A vehicle number plate is a metal or plastic plate attached to a vehicles which are different for every vehicles and that is for official identification purposes.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  <a:defRPr/>
            </a:pP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tabLst>
                <a:tab pos="0" algn="l"/>
              </a:tabLst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The number plate are attached on the front and back side of vehicles.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7" name="TextShape 1" hidden="0"/>
          <p:cNvSpPr txBox="1"/>
          <p:nvPr isPhoto="0" userDrawn="0"/>
        </p:nvSpPr>
        <p:spPr bwMode="auto"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p>
            <a:pPr algn="r">
              <a:lnSpc>
                <a:spcPct val="100000"/>
              </a:lnSpc>
              <a:defRPr/>
            </a:pPr>
            <a:r>
              <a:rPr lang="en-US" sz="4400" b="0" strike="noStrike" spc="-1">
                <a:solidFill>
                  <a:srgbClr val="595959"/>
                </a:solidFill>
                <a:latin typeface="Arial"/>
                <a:ea typeface="Arial"/>
              </a:rPr>
              <a:t>Gantt Chart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8" name="Picture 3" descr="" hidden="0"/>
          <p:cNvPicPr/>
          <p:nvPr isPhoto="0" userDrawn="0"/>
        </p:nvPicPr>
        <p:blipFill>
          <a:blip r:embed="rId2"/>
          <a:srcRect l="11377" t="25935" r="19066" b="9060"/>
          <a:stretch/>
        </p:blipFill>
        <p:spPr bwMode="auto">
          <a:xfrm>
            <a:off x="838080" y="1521360"/>
            <a:ext cx="8435520" cy="450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" name="TextShape 1" hidden="0"/>
          <p:cNvSpPr txBox="1"/>
          <p:nvPr isPhoto="0" userDrawn="0"/>
        </p:nvSpPr>
        <p:spPr bwMode="auto">
          <a:xfrm>
            <a:off x="3522240" y="2363400"/>
            <a:ext cx="5824800" cy="182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5400" b="0" strike="noStrike" spc="-1">
                <a:solidFill>
                  <a:srgbClr val="595959"/>
                </a:solidFill>
                <a:latin typeface="Arial"/>
                <a:ea typeface="Arial"/>
              </a:rPr>
              <a:t>Thank you!!</a:t>
            </a:r>
            <a:endParaRPr lang="en-US" sz="5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Click="1">
        <p:fade thruBlk="0"/>
      </p:transition>
    </mc:Choice>
    <mc:Fallback>
      <p:transition spd="slow" advClick="1">
        <p:fade thruBlk="0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" name="TextShape 1" hidden="0"/>
          <p:cNvSpPr txBox="1"/>
          <p:nvPr isPhoto="0" userDrawn="0"/>
        </p:nvSpPr>
        <p:spPr bwMode="auto">
          <a:xfrm>
            <a:off x="609480" y="27468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Vehicle Number Plate Scanning System (VNPSS) 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Shape 2" hidden="0"/>
          <p:cNvSpPr txBox="1"/>
          <p:nvPr isPhoto="0" userDrawn="0"/>
        </p:nvSpPr>
        <p:spPr bwMode="auto">
          <a:xfrm>
            <a:off x="838080" y="1850040"/>
            <a:ext cx="843552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VNPSS is an image-processing technology which is used to identify vehicles by their number plate using OCR(Optical Character Recognition).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Calibri"/>
              </a:rPr>
              <a:t>This technology is used for traffic management purpose, Identification of stolen cars, Security control of restricted access areas, unattended parking lots etc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" name="TextShape 1" hidden="0"/>
          <p:cNvSpPr txBox="1"/>
          <p:nvPr isPhoto="0" userDrawn="0"/>
        </p:nvSpPr>
        <p:spPr bwMode="auto">
          <a:xfrm>
            <a:off x="2678400" y="731520"/>
            <a:ext cx="5459760" cy="13251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2400" b="0" strike="noStrike" spc="-1">
                <a:solidFill>
                  <a:srgbClr val="595959"/>
                </a:solidFill>
                <a:latin typeface="Arial"/>
                <a:ea typeface="Arial"/>
              </a:rPr>
              <a:t>Various names of this technology are: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TextShape 2" hidden="0"/>
          <p:cNvSpPr txBox="1"/>
          <p:nvPr isPhoto="0" userDrawn="0"/>
        </p:nvSpPr>
        <p:spPr bwMode="auto">
          <a:xfrm>
            <a:off x="3422519" y="23799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Lisence plate Recognition(LPR)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Car Registration System(CRS)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Intelligent Transport System(ITS)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5" name="TextShape 1" hidden="0"/>
          <p:cNvSpPr txBox="1"/>
          <p:nvPr isPhoto="0" userDrawn="0"/>
        </p:nvSpPr>
        <p:spPr bwMode="auto">
          <a:xfrm>
            <a:off x="1164240" y="594720"/>
            <a:ext cx="234648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Objectives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Shape 2" hidden="0"/>
          <p:cNvSpPr txBox="1"/>
          <p:nvPr isPhoto="0" userDrawn="0"/>
        </p:nvSpPr>
        <p:spPr bwMode="auto">
          <a:xfrm>
            <a:off x="838080" y="1850040"/>
            <a:ext cx="85964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32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</a:t>
            </a: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o use for Security control of restricted access areas, vehicle tracking and monitoring, border crossing, security.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to reduce excessive time for registration of vehicle number.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spcAft>
                <a:spcPts val="799"/>
              </a:spcAft>
              <a:buClr>
                <a:srgbClr val="40404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to change the current traditional registration system i.e handwritten.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" name="TextShape 1" hidden="0"/>
          <p:cNvSpPr txBox="1"/>
          <p:nvPr isPhoto="0" userDrawn="0"/>
        </p:nvSpPr>
        <p:spPr bwMode="auto">
          <a:xfrm>
            <a:off x="731520" y="411840"/>
            <a:ext cx="22550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Open CV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TextShape 2" hidden="0"/>
          <p:cNvSpPr txBox="1"/>
          <p:nvPr isPhoto="0" userDrawn="0"/>
        </p:nvSpPr>
        <p:spPr bwMode="auto">
          <a:xfrm>
            <a:off x="838080" y="1850040"/>
            <a:ext cx="85964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It’s Library is a common platform and set of programming functions for real-time applications and contains several algorithms for more than 500 optimized algorithms.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It supports a vast programming languages such as C ++, Python, Java and others, and is available on different platforms such as Windows, Linux, OS X, Android, iOS, and so on. 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1800" b="0" strike="noStrike" spc="-1">
                <a:solidFill>
                  <a:srgbClr val="404040"/>
                </a:solidFill>
                <a:latin typeface="Times New Roman"/>
                <a:ea typeface="Calibri"/>
              </a:rPr>
              <a:t>Here in this system, we used Python as a code language. It is called Open CV Python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" name="TextShape 1" hidden="0"/>
          <p:cNvSpPr txBox="1"/>
          <p:nvPr isPhoto="0" userDrawn="0"/>
        </p:nvSpPr>
        <p:spPr bwMode="auto">
          <a:xfrm>
            <a:off x="-5577840" y="411840"/>
            <a:ext cx="109724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Elements In VNPSS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TextShape 2" hidden="0"/>
          <p:cNvSpPr txBox="1"/>
          <p:nvPr isPhoto="0" userDrawn="0"/>
        </p:nvSpPr>
        <p:spPr bwMode="auto">
          <a:xfrm>
            <a:off x="838080" y="1850040"/>
            <a:ext cx="85964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Camera 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Iilumination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Computer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Software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Hardware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404040"/>
              </a:buClr>
              <a:buFont typeface="Arial"/>
              <a:buChar char="•"/>
              <a:defRPr/>
            </a:pPr>
            <a:r>
              <a:rPr lang="en-US" sz="2000" b="0" strike="noStrike" spc="-1">
                <a:solidFill>
                  <a:srgbClr val="404040"/>
                </a:solidFill>
                <a:latin typeface="Arial"/>
                <a:ea typeface="Arial"/>
              </a:rPr>
              <a:t>Database</a:t>
            </a: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endParaRPr lang="en-US" sz="2000" b="0" strike="noStrike" spc="-1">
              <a:solidFill>
                <a:srgbClr val="40404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" name="TextShape 1" hidden="0"/>
          <p:cNvSpPr txBox="1"/>
          <p:nvPr isPhoto="0" userDrawn="0"/>
        </p:nvSpPr>
        <p:spPr bwMode="auto">
          <a:xfrm>
            <a:off x="396720" y="274680"/>
            <a:ext cx="7284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r">
              <a:lnSpc>
                <a:spcPct val="100000"/>
              </a:lnSpc>
              <a:defRPr/>
            </a:pPr>
            <a:r>
              <a:rPr lang="en-US" sz="3600" b="0" strike="noStrike" spc="-1">
                <a:solidFill>
                  <a:srgbClr val="595959"/>
                </a:solidFill>
                <a:latin typeface="Arial"/>
                <a:ea typeface="Arial"/>
              </a:rPr>
              <a:t>Methodology(Agile Process Model)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2" hidden="0"/>
          <p:cNvSpPr txBox="1"/>
          <p:nvPr isPhoto="0" userDrawn="0"/>
        </p:nvSpPr>
        <p:spPr bwMode="auto">
          <a:xfrm>
            <a:off x="601560" y="1323000"/>
            <a:ext cx="8596440" cy="43509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 algn="just">
              <a:lnSpc>
                <a:spcPct val="150000"/>
              </a:lnSpc>
              <a:buClr>
                <a:srgbClr val="00000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It refers to a software development approach based on iterative development.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50000"/>
              </a:lnSpc>
              <a:buClr>
                <a:srgbClr val="000000"/>
              </a:buClr>
              <a:buFont typeface="Symbol"/>
              <a:buChar char="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This methods break tasks into smaller iterations, or parts do not directly involve long </a:t>
            </a: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term planning.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indent="-342720" algn="just">
              <a:lnSpc>
                <a:spcPct val="100000"/>
              </a:lnSpc>
              <a:buClr>
                <a:srgbClr val="000000"/>
              </a:buClr>
              <a:buFont typeface="Arial"/>
              <a:buChar char="•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Following are the phases in the Agile model are as follows: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Requirements gathering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Design the requirements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Construction/ iteration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Testing/ Quality assurance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Deployment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marL="343080" indent="-342720" algn="just">
              <a:lnSpc>
                <a:spcPct val="113999"/>
              </a:lnSpc>
              <a:spcBef>
                <a:spcPts val="300"/>
              </a:spcBef>
              <a:spcAft>
                <a:spcPts val="799"/>
              </a:spcAft>
              <a:buClr>
                <a:srgbClr val="000000"/>
              </a:buClr>
              <a:buFont typeface="Arial"/>
              <a:buAutoNum type="arabicPeriod"/>
              <a:tabLst>
                <a:tab pos="457200" algn="l"/>
              </a:tabLst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Times New Roman"/>
                <a:ea typeface="Calibri"/>
              </a:rPr>
              <a:t>Feedback</a:t>
            </a: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  <a:p>
            <a:pPr algn="just">
              <a:lnSpc>
                <a:spcPct val="150000"/>
              </a:lnSpc>
              <a:tabLst>
                <a:tab pos="457200" algn="l"/>
              </a:tabLst>
              <a:defRPr/>
            </a:pPr>
            <a:endParaRPr lang="en-US" sz="1800" b="0" strike="noStrike" spc="-1">
              <a:solidFill>
                <a:srgbClr val="404040"/>
              </a:solidFill>
              <a:latin typeface="Arial"/>
            </a:endParaRPr>
          </a:p>
        </p:txBody>
      </p:sp>
      <p:pic>
        <p:nvPicPr>
          <p:cNvPr id="113" name="Picture 1" descr="Agile Model" hidden="0"/>
          <p:cNvPicPr/>
          <p:nvPr isPhoto="0" userDrawn="0"/>
        </p:nvPicPr>
        <p:blipFill>
          <a:blip r:embed="rId2"/>
          <a:stretch/>
        </p:blipFill>
        <p:spPr bwMode="auto">
          <a:xfrm>
            <a:off x="4838400" y="2755800"/>
            <a:ext cx="3794400" cy="2816280"/>
          </a:xfrm>
          <a:prstGeom prst="rect">
            <a:avLst/>
          </a:prstGeom>
          <a:ln>
            <a:noFill/>
          </a:ln>
        </p:spPr>
      </p:pic>
      <p:sp>
        <p:nvSpPr>
          <p:cNvPr id="114" name="CustomShape 3" hidden="0"/>
          <p:cNvSpPr/>
          <p:nvPr isPhoto="0" userDrawn="0"/>
        </p:nvSpPr>
        <p:spPr bwMode="auto">
          <a:xfrm>
            <a:off x="3038400" y="8155440"/>
            <a:ext cx="1753560" cy="19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4" hidden="0"/>
          <p:cNvSpPr/>
          <p:nvPr isPhoto="0" userDrawn="0"/>
        </p:nvSpPr>
        <p:spPr bwMode="auto">
          <a:xfrm>
            <a:off x="444600" y="198000"/>
            <a:ext cx="18252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5" hidden="0"/>
          <p:cNvSpPr/>
          <p:nvPr isPhoto="0" userDrawn="0"/>
        </p:nvSpPr>
        <p:spPr bwMode="auto">
          <a:xfrm>
            <a:off x="444600" y="426600"/>
            <a:ext cx="18252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6" hidden="0"/>
          <p:cNvSpPr/>
          <p:nvPr isPhoto="0" userDrawn="0"/>
        </p:nvSpPr>
        <p:spPr bwMode="auto">
          <a:xfrm>
            <a:off x="444600" y="4541400"/>
            <a:ext cx="182520" cy="365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800" advClick="1">
        <p:fade thruBlk="0"/>
      </p:transition>
    </mc:Choice>
    <mc:Fallback>
      <p:transition spd="med" advClick="1">
        <p:fade thruBlk="0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Blank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0</Words>
  <Application>ONLYOFFICE/7.0.0.127</Application>
  <DocSecurity>0</DocSecurity>
  <PresentationFormat/>
  <Paragraphs>0</Paragraphs>
  <Slides>31</Slides>
  <Notes>31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Vehicle Number Plate Scanning System(VNPSS)</dc:title>
  <dc:subject/>
  <dc:creator>Nabin</dc:creator>
  <cp:keywords/>
  <dc:description/>
  <dc:identifier/>
  <dc:language>en-US</dc:language>
  <cp:lastModifiedBy/>
  <cp:revision>21</cp:revision>
  <dcterms:created xsi:type="dcterms:W3CDTF">2021-11-25T13:47:06Z</dcterms:created>
  <dcterms:modified xsi:type="dcterms:W3CDTF">2022-02-26T14:44:53Z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Security">
    <vt:i4>0</vt:i4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2</vt:i4>
  </property>
  <property fmtid="{D5CDD505-2E9C-101B-9397-08002B2CF9AE}" pid="7" name="Notes">
    <vt:i4>31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31</vt:i4>
  </property>
</Properties>
</file>